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  <p:embeddedFont>
      <p:font typeface="Geis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svg"/><Relationship Id="rId14" Type="http://schemas.openxmlformats.org/officeDocument/2006/relationships/slideLayout" Target="../slideLayouts/slideLayout7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65346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HTML: Fundamentos del Desarrollo Web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79739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Guía técnica completa de etiquetas HTML, sintaxis, buenas prácticas y ejemplos prácticos. Documento dirigido a estudiantes y profesionales del desarrollo web.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823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Siguiente Paso: Practicar con Proyectos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592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293269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30059"/>
            <a:ext cx="382666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Crear estructura semántica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834646"/>
            <a:ext cx="681930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Definir secciones con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&lt;header&gt;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&lt;main&gt;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&lt;footer&gt;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906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4624745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661535"/>
            <a:ext cx="343364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Añadir contenido textual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166122"/>
            <a:ext cx="681930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Incorporar títulos, párrafos y listas según la jerarquía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145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948601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85391"/>
            <a:ext cx="426422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Integrar elementos multimedia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489978"/>
            <a:ext cx="681930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Insertar imágenes y enlaces funcionales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5216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¿Qué es HTML?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29307"/>
            <a:ext cx="398359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HyperText Markup Language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24620"/>
            <a:ext cx="471797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HTML es el lenguaje de marcado estándar para crear documentos web. Define la estructura y el contenido de las páginas mediante etiquetas etiquetadas.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07888"/>
            <a:ext cx="4717971" cy="141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Lenguaje de marcado semántico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Fundamento del frontend web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Compatible con todos los navegadores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Conjunto de etiquetas y atributos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072783" y="3029307"/>
            <a:ext cx="2284928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Componentes clave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072783" y="3993118"/>
            <a:ext cx="2284928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HTML estructura el contenido mediante etiquetas que definen elementos como texto, imágenes, enlaces y formularios.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232"/>
            <a:ext cx="1002184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HTML en el Desarrollo Web Moderno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95976"/>
            <a:ext cx="6407944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464" y="2345650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630" y="2532817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464" y="3252907"/>
            <a:ext cx="343554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Estructura del contenido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43464" y="3757493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Define la arquitectura semántica del documento web, organizando información de forma lógica y accesible.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2095976"/>
            <a:ext cx="6408063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222" y="2345650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5388" y="2532817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8222" y="32529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Base para CSS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78222" y="3757493"/>
            <a:ext cx="59087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Proporciona la estructura sobre la que CSS aplica estilos y diseño visual, separando contenido de presentación.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4823579"/>
            <a:ext cx="6407944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464" y="5073253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0630" y="5260419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43464" y="5980509"/>
            <a:ext cx="375130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Integración con JavaScript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43464" y="6485096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 el DOM (Document Object Model) que JavaScript manipula para generar interactividad dinámica.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4823579"/>
            <a:ext cx="6408063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222" y="5073253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65388" y="5260419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78222" y="5980509"/>
            <a:ext cx="303752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Desarrollo responsive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78222" y="6485096"/>
            <a:ext cx="59087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Soporta atributos y etiquetas específicas para crear interfaces adaptables a diferentes dispositivos.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17946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Document Object Model (DOM)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32340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 DOM es la representación en árbol del documento HTML, donde cada etiqueta genera un nodo. Esta estructura permite a JavaScript acceder, modificar y manipular elementos dinámicamente mediante selectores y métodos del API del DOM.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31746"/>
            <a:ext cx="10877312" cy="729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4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Estructura Básica del Documento HTML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1805940"/>
            <a:ext cx="22443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13" y="2168247"/>
            <a:ext cx="6418302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5813" y="2341364"/>
            <a:ext cx="3033355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Declaración DOCTYPE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5813" y="2839522"/>
            <a:ext cx="641830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Indica al navegador la versión de HTML utilizada (HTML5).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6285" y="1805940"/>
            <a:ext cx="22443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285" y="2168247"/>
            <a:ext cx="6418302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6285" y="2341364"/>
            <a:ext cx="2806660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Elemento </a:t>
            </a:r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&lt;html&gt;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6285" y="2847142"/>
            <a:ext cx="641830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Etiqueta raíz que envuelve todo el documento.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5813" y="3528060"/>
            <a:ext cx="22443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3867864"/>
            <a:ext cx="6418302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85813" y="4063484"/>
            <a:ext cx="2806660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Sección </a:t>
            </a:r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85813" y="4569262"/>
            <a:ext cx="641830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Contiene metadatos, enlaces de recursos y el título.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6285" y="3528060"/>
            <a:ext cx="22443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285" y="3867864"/>
            <a:ext cx="6418302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6285" y="4063484"/>
            <a:ext cx="2806660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Sección </a:t>
            </a:r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&lt;body&gt;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6285" y="4569262"/>
            <a:ext cx="641830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Aloja el contenido visible de la página.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85813" y="5500211"/>
            <a:ext cx="3042047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Estructura del </a:t>
            </a:r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85813" y="6094809"/>
            <a:ext cx="6255544" cy="1425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&lt;title&gt;</a:t>
            </a:r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Título de la página</a:t>
            </a:r>
            <a:endParaRPr lang="en-US" sz="17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&lt;meta&gt;</a:t>
            </a:r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Caracter encoding y metadatos</a:t>
            </a:r>
            <a:endParaRPr lang="en-US" sz="17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&lt;link&gt;</a:t>
            </a:r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Hojas de estilo</a:t>
            </a:r>
            <a:endParaRPr lang="en-US" sz="17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&lt;script&gt;</a:t>
            </a:r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Referencias de scripts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596664" y="5500211"/>
            <a:ext cx="3033236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Estructura del </a:t>
            </a:r>
            <a:pPr algn="l" indent="0" marL="0">
              <a:lnSpc>
                <a:spcPts val="285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&lt;body&gt;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596664" y="6094809"/>
            <a:ext cx="6255544" cy="1049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&lt;header&gt;</a:t>
            </a:r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Cabecera del contenido</a:t>
            </a:r>
            <a:endParaRPr lang="en-US" sz="17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&lt;main&gt;</a:t>
            </a:r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Contenido principal</a:t>
            </a:r>
            <a:endParaRPr lang="en-US" sz="175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&lt;footer&gt;</a:t>
            </a:r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Pie de página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689" y="633770"/>
            <a:ext cx="7642622" cy="1394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Etiquetas de Texto: Secciones Semánticas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0689" y="2653903"/>
            <a:ext cx="3719870" cy="2615684"/>
          </a:xfrm>
          <a:prstGeom prst="roundRect">
            <a:avLst>
              <a:gd name="adj" fmla="val 559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89" y="2623423"/>
            <a:ext cx="3719870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98" y="2332196"/>
            <a:ext cx="643533" cy="643533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1798" y="2525197"/>
            <a:ext cx="257413" cy="25741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95601" y="3190161"/>
            <a:ext cx="268140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&lt;header&gt;</a:t>
            </a:r>
            <a:endParaRPr lang="en-US" sz="2100" dirty="0"/>
          </a:p>
        </p:txBody>
      </p:sp>
      <p:sp>
        <p:nvSpPr>
          <p:cNvPr id="9" name="Text 3"/>
          <p:cNvSpPr/>
          <p:nvPr/>
        </p:nvSpPr>
        <p:spPr>
          <a:xfrm>
            <a:off x="995601" y="3667958"/>
            <a:ext cx="3230047" cy="1356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Define la cabecera de un documento o sección. Normalmente contiene el título principal y elementos de navegación.</a:t>
            </a:r>
            <a:endParaRPr lang="en-US" sz="1650" dirty="0"/>
          </a:p>
        </p:txBody>
      </p:sp>
      <p:sp>
        <p:nvSpPr>
          <p:cNvPr id="10" name="Shape 4"/>
          <p:cNvSpPr/>
          <p:nvPr/>
        </p:nvSpPr>
        <p:spPr>
          <a:xfrm>
            <a:off x="4673322" y="2653903"/>
            <a:ext cx="3719989" cy="2615684"/>
          </a:xfrm>
          <a:prstGeom prst="roundRect">
            <a:avLst>
              <a:gd name="adj" fmla="val 559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322" y="2623423"/>
            <a:ext cx="3719989" cy="12192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550" y="2332196"/>
            <a:ext cx="643533" cy="643533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4550" y="2525197"/>
            <a:ext cx="257413" cy="25741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918234" y="3190161"/>
            <a:ext cx="268140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&lt;main&gt;</a:t>
            </a:r>
            <a:endParaRPr lang="en-US" sz="2100" dirty="0"/>
          </a:p>
        </p:txBody>
      </p:sp>
      <p:sp>
        <p:nvSpPr>
          <p:cNvPr id="15" name="Text 6"/>
          <p:cNvSpPr/>
          <p:nvPr/>
        </p:nvSpPr>
        <p:spPr>
          <a:xfrm>
            <a:off x="4918234" y="3667958"/>
            <a:ext cx="3230166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Representa el contenido principal único de la página. Existe un único </a:t>
            </a:r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&lt;main&gt;</a:t>
            </a:r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 cada documento.</a:t>
            </a:r>
            <a:endParaRPr lang="en-US" sz="1650" dirty="0"/>
          </a:p>
        </p:txBody>
      </p:sp>
      <p:sp>
        <p:nvSpPr>
          <p:cNvPr id="16" name="Shape 7"/>
          <p:cNvSpPr/>
          <p:nvPr/>
        </p:nvSpPr>
        <p:spPr>
          <a:xfrm>
            <a:off x="750689" y="5794058"/>
            <a:ext cx="7642622" cy="1801654"/>
          </a:xfrm>
          <a:prstGeom prst="roundRect">
            <a:avLst>
              <a:gd name="adj" fmla="val 8121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689" y="5763578"/>
            <a:ext cx="7642622" cy="12192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0234" y="5472351"/>
            <a:ext cx="643533" cy="643533"/>
          </a:xfrm>
          <a:prstGeom prst="rect">
            <a:avLst/>
          </a:prstGeom>
        </p:spPr>
      </p:pic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3234" y="5665351"/>
            <a:ext cx="257413" cy="257413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995601" y="6330315"/>
            <a:ext cx="268140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&lt;footer&gt;</a:t>
            </a:r>
            <a:endParaRPr lang="en-US" sz="2100" dirty="0"/>
          </a:p>
        </p:txBody>
      </p:sp>
      <p:sp>
        <p:nvSpPr>
          <p:cNvPr id="21" name="Text 9"/>
          <p:cNvSpPr/>
          <p:nvPr/>
        </p:nvSpPr>
        <p:spPr>
          <a:xfrm>
            <a:off x="995601" y="6808113"/>
            <a:ext cx="7152799" cy="542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Pie de página con información de contacto, copyright o enlaces secundarios.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939" y="818555"/>
            <a:ext cx="7828121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7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Etiquetas de Texto: Formato y Presentación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7939" y="2274332"/>
            <a:ext cx="7828121" cy="1282898"/>
          </a:xfrm>
          <a:prstGeom prst="roundRect">
            <a:avLst>
              <a:gd name="adj" fmla="val 6155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8799" y="2485192"/>
            <a:ext cx="23500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&lt;h1&gt;</a:t>
            </a:r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 a </a:t>
            </a:r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&lt;h6&gt;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8799" y="2891790"/>
            <a:ext cx="7406402" cy="454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Títulos con jerarquía descendente. </a:t>
            </a:r>
            <a:pPr algn="l" indent="0" marL="0">
              <a:lnSpc>
                <a:spcPts val="175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&lt;h1&gt;</a:t>
            </a:r>
            <a:pPr algn="l" indent="0" marL="0">
              <a:lnSpc>
                <a:spcPts val="175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es el más importante. Siempre respetar la secuencia semántica.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7939" y="3712964"/>
            <a:ext cx="7828121" cy="1282898"/>
          </a:xfrm>
          <a:prstGeom prst="roundRect">
            <a:avLst>
              <a:gd name="adj" fmla="val 6155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8799" y="3923824"/>
            <a:ext cx="23500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&lt;p&gt;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68799" y="4330422"/>
            <a:ext cx="7406402" cy="454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Párrafo de texto. Bloque con espaciado interno predeterminado. Para textos sin formato, usar </a:t>
            </a:r>
            <a:pPr algn="l" indent="0" marL="0">
              <a:lnSpc>
                <a:spcPts val="1750"/>
              </a:lnSpc>
              <a:buNone/>
            </a:pPr>
            <a:r>
              <a:rPr lang="en-US" sz="14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&lt;span&gt;</a:t>
            </a:r>
            <a:pPr algn="l" indent="0" marL="0">
              <a:lnSpc>
                <a:spcPts val="175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7939" y="5151596"/>
            <a:ext cx="7828121" cy="1051798"/>
          </a:xfrm>
          <a:prstGeom prst="roundRect">
            <a:avLst>
              <a:gd name="adj" fmla="val 750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8799" y="5362456"/>
            <a:ext cx="23500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&lt;strong&gt;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68799" y="5769054"/>
            <a:ext cx="7406402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Texto en negrita para énfasis semántico. Preserva el significado de importancia.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7939" y="6359128"/>
            <a:ext cx="7828121" cy="1051798"/>
          </a:xfrm>
          <a:prstGeom prst="roundRect">
            <a:avLst>
              <a:gd name="adj" fmla="val 750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8799" y="6569988"/>
            <a:ext cx="23500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&lt;em&gt;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68799" y="6976586"/>
            <a:ext cx="7406402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Texto en cursiva para énfasis semántico. Indica énfasis en la lectura.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1242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Etiquetas de Texto: Listas y Citas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24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Listas no ordenadas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97762"/>
            <a:ext cx="3501509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&lt;ul&gt;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elementos con viñeta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40244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Listas ordenadas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997762"/>
            <a:ext cx="3501509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&lt;ol&gt;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elementos numerados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54203"/>
            <a:ext cx="7556421" cy="1814036"/>
          </a:xfrm>
          <a:prstGeom prst="roundRect">
            <a:avLst>
              <a:gd name="adj" fmla="val 5252"/>
            </a:avLst>
          </a:prstGeom>
          <a:solidFill>
            <a:srgbClr val="1D232D"/>
          </a:solidFill>
          <a:ln/>
        </p:spPr>
      </p:sp>
      <p:sp>
        <p:nvSpPr>
          <p:cNvPr id="9" name="Shape 6"/>
          <p:cNvSpPr/>
          <p:nvPr/>
        </p:nvSpPr>
        <p:spPr>
          <a:xfrm>
            <a:off x="782479" y="5054203"/>
            <a:ext cx="7579043" cy="1814036"/>
          </a:xfrm>
          <a:prstGeom prst="roundRect">
            <a:avLst>
              <a:gd name="adj" fmla="val 1876"/>
            </a:avLst>
          </a:prstGeom>
          <a:solidFill>
            <a:srgbClr val="1D232D"/>
          </a:solidFill>
          <a:ln/>
        </p:spPr>
      </p:sp>
      <p:sp>
        <p:nvSpPr>
          <p:cNvPr id="10" name="Text 7"/>
          <p:cNvSpPr/>
          <p:nvPr/>
        </p:nvSpPr>
        <p:spPr>
          <a:xfrm>
            <a:off x="1009293" y="5224224"/>
            <a:ext cx="7125414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&lt;ol&gt;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&lt;li&gt;Primera tarea&lt;/li&gt;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&lt;li&gt;Segunda tarea&lt;/li&gt;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&lt;li&gt;Tercera tarea&lt;/li&gt;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&lt;/ol&gt;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1614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Elementos Interactivos: Enlaces y Multimedia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6007"/>
            <a:ext cx="7556421" cy="1616393"/>
          </a:xfrm>
          <a:prstGeom prst="roundRect">
            <a:avLst>
              <a:gd name="adj" fmla="val 589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545681"/>
            <a:ext cx="2835235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&lt;a&gt; href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4057888"/>
            <a:ext cx="705707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 hipervínculos mediante el atributo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href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Atributos opcionales: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target="_blank"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nueva ventana.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39214"/>
            <a:ext cx="7556421" cy="1608773"/>
          </a:xfrm>
          <a:prstGeom prst="roundRect">
            <a:avLst>
              <a:gd name="adj" fmla="val 592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3464" y="5388888"/>
            <a:ext cx="2835235" cy="376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&lt;img&gt; src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3464" y="5901095"/>
            <a:ext cx="7057073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Inserta imágenes con atributo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Siempre especificar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accesibilidad. Admite extensiones JPG, PNG, GIF y SVG.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2026-02-15T02:21:06Z</dcterms:created>
  <dcterms:modified xsi:type="dcterms:W3CDTF">2026-02-15T02:21:06Z</dcterms:modified>
</cp:coreProperties>
</file>